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</p:sldIdLst>
  <p:sldSz cx="30275212" cy="42803762"/>
  <p:notesSz cx="7315200" cy="96012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</a:t>
            </a: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mittels Klicken </a:t>
            </a: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bearbeiten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&lt;Kopfzeile&gt;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&lt;Datum/Uhrzeit&gt;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&lt;Fußzeile&gt;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D04AB5E3-A947-4F38-A041-2B199E48D231}" type="slidenum"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&lt;Foliennummer&gt;</a:t>
            </a:fld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body"/>
          </p:nvPr>
        </p:nvSpPr>
        <p:spPr>
          <a:xfrm>
            <a:off x="731880" y="4560840"/>
            <a:ext cx="5850720" cy="4318920"/>
          </a:xfrm>
          <a:prstGeom prst="rect">
            <a:avLst/>
          </a:prstGeom>
        </p:spPr>
        <p:txBody>
          <a:bodyPr lIns="0" rIns="0" tIns="0" bIns="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4143240" y="9120240"/>
            <a:ext cx="3169440" cy="47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5F7A2601-5990-4091-81BA-6AC9585C0122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&lt;Foliennummer&gt;</a:t>
            </a:fld>
            <a:endParaRPr b="0" lang="de-DE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3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3" Type="http://schemas.openxmlformats.org/officeDocument/2006/relationships/image" Target="../media/image15.png"/><Relationship Id="rId14" Type="http://schemas.openxmlformats.org/officeDocument/2006/relationships/image" Target="../media/image16.png"/><Relationship Id="rId15" Type="http://schemas.openxmlformats.org/officeDocument/2006/relationships/image" Target="../media/image17.png"/><Relationship Id="rId16" Type="http://schemas.openxmlformats.org/officeDocument/2006/relationships/image" Target="../media/image18.png"/><Relationship Id="rId17" Type="http://schemas.openxmlformats.org/officeDocument/2006/relationships/image" Target="../media/image19.png"/><Relationship Id="rId18" Type="http://schemas.openxmlformats.org/officeDocument/2006/relationships/image" Target="../media/image20.png"/><Relationship Id="rId19" Type="http://schemas.openxmlformats.org/officeDocument/2006/relationships/image" Target="../media/image21.png"/><Relationship Id="rId20" Type="http://schemas.openxmlformats.org/officeDocument/2006/relationships/image" Target="../media/image22.png"/><Relationship Id="rId21" Type="http://schemas.openxmlformats.org/officeDocument/2006/relationships/image" Target="../media/image23.png"/><Relationship Id="rId22" Type="http://schemas.openxmlformats.org/officeDocument/2006/relationships/image" Target="../media/image24.png"/><Relationship Id="rId23" Type="http://schemas.openxmlformats.org/officeDocument/2006/relationships/image" Target="../media/image25.png"/><Relationship Id="rId24" Type="http://schemas.openxmlformats.org/officeDocument/2006/relationships/image" Target="../media/image26.png"/><Relationship Id="rId25" Type="http://schemas.openxmlformats.org/officeDocument/2006/relationships/slideLayout" Target="../slideLayouts/slideLayout1.xml"/><Relationship Id="rId26" Type="http://schemas.openxmlformats.org/officeDocument/2006/relationships/notesSlide" Target="../notesSlides/notesSlide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1"/>
          <a:stretch/>
        </p:blipFill>
        <p:spPr>
          <a:xfrm>
            <a:off x="19728000" y="30816000"/>
            <a:ext cx="10190520" cy="7973640"/>
          </a:xfrm>
          <a:prstGeom prst="rect">
            <a:avLst/>
          </a:prstGeom>
          <a:ln>
            <a:noFill/>
          </a:ln>
        </p:spPr>
      </p:pic>
      <p:sp>
        <p:nvSpPr>
          <p:cNvPr id="40" name="CustomShape 1"/>
          <p:cNvSpPr/>
          <p:nvPr/>
        </p:nvSpPr>
        <p:spPr>
          <a:xfrm>
            <a:off x="611280" y="855360"/>
            <a:ext cx="28885680" cy="2303640"/>
          </a:xfrm>
          <a:prstGeom prst="rect">
            <a:avLst/>
          </a:prstGeom>
          <a:solidFill>
            <a:srgbClr val="0434bc"/>
          </a:solidFill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360000" rIns="90000" tIns="180000" bIns="45000"/>
          <a:p>
            <a:pPr>
              <a:lnSpc>
                <a:spcPct val="100000"/>
              </a:lnSpc>
              <a:spcBef>
                <a:spcPts val="4799"/>
              </a:spcBef>
            </a:pPr>
            <a:r>
              <a:rPr b="1" lang="de-DE" sz="60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"/>
                <a:ea typeface="Times New Roman"/>
              </a:rPr>
              <a:t>Humpback Whale Identification: a Kaggle competition</a:t>
            </a:r>
            <a:endParaRPr b="0" lang="de-DE" sz="6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i="1" lang="de-DE" sz="36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"/>
                <a:ea typeface="Times New Roman"/>
              </a:rPr>
              <a:t>Fabian Glöckle, Jochen Sautter, Ben Wilhelm</a:t>
            </a:r>
            <a:endParaRPr b="0" lang="de-DE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611280" y="3771000"/>
            <a:ext cx="28885680" cy="1086480"/>
          </a:xfrm>
          <a:prstGeom prst="rect">
            <a:avLst/>
          </a:prstGeom>
          <a:solidFill>
            <a:srgbClr val="fbdc05"/>
          </a:solidFill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216000" rIns="90000" tIns="288000" bIns="45000"/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1" lang="de-DE" sz="40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Times New Roman"/>
              </a:rPr>
              <a:t>The Challenge</a:t>
            </a:r>
            <a:endParaRPr b="0" lang="de-DE" sz="4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CustomShape 3"/>
          <p:cNvSpPr/>
          <p:nvPr/>
        </p:nvSpPr>
        <p:spPr>
          <a:xfrm>
            <a:off x="611280" y="4858200"/>
            <a:ext cx="28885680" cy="275580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360000" rIns="90000" tIns="288000" bIns="45000"/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40 years of scientific whale monitoring generated a large collection</a:t>
            </a:r>
            <a:br/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of images of tail flukes of Humpback whales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25,000 images were assigned to &gt;4,000 individual whales by researchers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Try to recognize the whales by their flukes with a deep learning model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" name="Grafik 39" descr=""/>
          <p:cNvPicPr/>
          <p:nvPr/>
        </p:nvPicPr>
        <p:blipFill>
          <a:blip r:embed="rId2"/>
          <a:stretch/>
        </p:blipFill>
        <p:spPr>
          <a:xfrm>
            <a:off x="16498080" y="4858200"/>
            <a:ext cx="4591440" cy="2755800"/>
          </a:xfrm>
          <a:prstGeom prst="rect">
            <a:avLst/>
          </a:prstGeom>
          <a:ln>
            <a:noFill/>
          </a:ln>
        </p:spPr>
      </p:pic>
      <p:pic>
        <p:nvPicPr>
          <p:cNvPr id="44" name="Grafik 40" descr=""/>
          <p:cNvPicPr/>
          <p:nvPr/>
        </p:nvPicPr>
        <p:blipFill>
          <a:blip r:embed="rId3"/>
          <a:stretch/>
        </p:blipFill>
        <p:spPr>
          <a:xfrm>
            <a:off x="21090240" y="4858200"/>
            <a:ext cx="4339440" cy="2755800"/>
          </a:xfrm>
          <a:prstGeom prst="rect">
            <a:avLst/>
          </a:prstGeom>
          <a:ln>
            <a:noFill/>
          </a:ln>
        </p:spPr>
      </p:pic>
      <p:sp>
        <p:nvSpPr>
          <p:cNvPr id="45" name="CustomShape 4"/>
          <p:cNvSpPr/>
          <p:nvPr/>
        </p:nvSpPr>
        <p:spPr>
          <a:xfrm>
            <a:off x="611280" y="7921800"/>
            <a:ext cx="28885680" cy="1086480"/>
          </a:xfrm>
          <a:prstGeom prst="rect">
            <a:avLst/>
          </a:prstGeom>
          <a:solidFill>
            <a:srgbClr val="fbdc05"/>
          </a:solidFill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216000" rIns="90000" tIns="288000" bIns="45000"/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1" lang="de-DE" sz="40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Times New Roman"/>
              </a:rPr>
              <a:t>Statistics</a:t>
            </a:r>
            <a:endParaRPr b="0" lang="de-DE" sz="4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CustomShape 5"/>
          <p:cNvSpPr/>
          <p:nvPr/>
        </p:nvSpPr>
        <p:spPr>
          <a:xfrm>
            <a:off x="611280" y="9009000"/>
            <a:ext cx="28885680" cy="540252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360000" rIns="90000" tIns="288000" bIns="45000"/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Sparse and unevenly  distributed data base: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9,500 labeled images of 4,500 whales as training data</a:t>
            </a:r>
            <a:br/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- 2,000 whales, where only one image is available</a:t>
            </a:r>
            <a:br/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- 1,000 whales with 2 images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15.000 images as test data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Images differ largely in </a:t>
            </a:r>
            <a:br/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- shape</a:t>
            </a:r>
            <a:br/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- resolution and quality</a:t>
            </a:r>
            <a:br/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- color / grayscale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" name="Grafik 57" descr=""/>
          <p:cNvPicPr/>
          <p:nvPr/>
        </p:nvPicPr>
        <p:blipFill>
          <a:blip r:embed="rId4"/>
          <a:stretch/>
        </p:blipFill>
        <p:spPr>
          <a:xfrm>
            <a:off x="21781800" y="9047160"/>
            <a:ext cx="7104240" cy="5327280"/>
          </a:xfrm>
          <a:prstGeom prst="rect">
            <a:avLst/>
          </a:prstGeom>
          <a:ln>
            <a:noFill/>
          </a:ln>
        </p:spPr>
      </p:pic>
      <p:pic>
        <p:nvPicPr>
          <p:cNvPr id="48" name="Grafik 58" descr=""/>
          <p:cNvPicPr/>
          <p:nvPr/>
        </p:nvPicPr>
        <p:blipFill>
          <a:blip r:embed="rId5"/>
          <a:stretch/>
        </p:blipFill>
        <p:spPr>
          <a:xfrm>
            <a:off x="14100840" y="9047160"/>
            <a:ext cx="7219440" cy="5327280"/>
          </a:xfrm>
          <a:prstGeom prst="rect">
            <a:avLst/>
          </a:prstGeom>
          <a:ln>
            <a:noFill/>
          </a:ln>
        </p:spPr>
      </p:pic>
      <p:sp>
        <p:nvSpPr>
          <p:cNvPr id="49" name="CustomShape 6"/>
          <p:cNvSpPr/>
          <p:nvPr/>
        </p:nvSpPr>
        <p:spPr>
          <a:xfrm>
            <a:off x="611280" y="14681160"/>
            <a:ext cx="28885680" cy="1086480"/>
          </a:xfrm>
          <a:prstGeom prst="rect">
            <a:avLst/>
          </a:prstGeom>
          <a:solidFill>
            <a:srgbClr val="fbdc05"/>
          </a:solidFill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216000" rIns="90000" tIns="288000" bIns="45000"/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1" lang="de-DE" sz="40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Times New Roman"/>
              </a:rPr>
              <a:t>Our Approach</a:t>
            </a:r>
            <a:endParaRPr b="0" lang="de-DE" sz="4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611280" y="15768000"/>
            <a:ext cx="14452560" cy="528732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360000" rIns="90000" tIns="288000" bIns="45000"/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Use large CNNs pretrained on image-net Database as provided by Keras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“</a:t>
            </a: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Freeze” parameters of pretrained cnn base-models, and train on our classification task with 2-3 additional dense layers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Models: InceptionV3, Xception, ResNet50, MobileNet, InceptionResNetV2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After training of dense layers “unfreeze” some of the top layer-blocks of </a:t>
            </a:r>
            <a:br/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the cnn base-model and train more epochs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Use Data Augmentation: shifting, stretching, rotating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199"/>
              </a:spcBef>
              <a:buClr>
                <a:srgbClr val="262626"/>
              </a:buClr>
              <a:buSzPct val="125000"/>
              <a:buFont typeface="Arial"/>
              <a:buChar char="•"/>
            </a:pPr>
            <a:r>
              <a:rPr b="0" lang="de-DE" sz="32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Optimize hyper parameter configuration using “HyperbandSter” framework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CustomShape 8"/>
          <p:cNvSpPr/>
          <p:nvPr/>
        </p:nvSpPr>
        <p:spPr>
          <a:xfrm>
            <a:off x="611280" y="21499560"/>
            <a:ext cx="28885680" cy="1245600"/>
          </a:xfrm>
          <a:prstGeom prst="rect">
            <a:avLst/>
          </a:prstGeom>
          <a:solidFill>
            <a:srgbClr val="fbdc05"/>
          </a:solidFill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216000" rIns="90000" tIns="288000" bIns="45000"/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1" lang="de-DE" sz="40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  <a:ea typeface="Times New Roman"/>
              </a:rPr>
              <a:t>Results</a:t>
            </a:r>
            <a:endParaRPr b="0" lang="de-DE" sz="4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CustomShape 9"/>
          <p:cNvSpPr/>
          <p:nvPr/>
        </p:nvSpPr>
        <p:spPr>
          <a:xfrm>
            <a:off x="611280" y="22745880"/>
            <a:ext cx="28867680" cy="1916352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53" name="Picture 3" descr=""/>
          <p:cNvPicPr/>
          <p:nvPr/>
        </p:nvPicPr>
        <p:blipFill>
          <a:blip r:embed="rId6"/>
          <a:stretch/>
        </p:blipFill>
        <p:spPr>
          <a:xfrm>
            <a:off x="25430040" y="4858200"/>
            <a:ext cx="4070160" cy="2710080"/>
          </a:xfrm>
          <a:prstGeom prst="rect">
            <a:avLst/>
          </a:prstGeom>
          <a:ln>
            <a:noFill/>
          </a:ln>
        </p:spPr>
      </p:pic>
      <p:pic>
        <p:nvPicPr>
          <p:cNvPr id="54" name="Picture 4" descr=""/>
          <p:cNvPicPr/>
          <p:nvPr/>
        </p:nvPicPr>
        <p:blipFill>
          <a:blip r:embed="rId7"/>
          <a:stretch/>
        </p:blipFill>
        <p:spPr>
          <a:xfrm>
            <a:off x="-15066720" y="17369280"/>
            <a:ext cx="7803000" cy="5536080"/>
          </a:xfrm>
          <a:prstGeom prst="rect">
            <a:avLst/>
          </a:prstGeom>
          <a:ln>
            <a:noFill/>
          </a:ln>
        </p:spPr>
      </p:pic>
      <p:pic>
        <p:nvPicPr>
          <p:cNvPr id="55" name="Picture 5" descr=""/>
          <p:cNvPicPr/>
          <p:nvPr/>
        </p:nvPicPr>
        <p:blipFill>
          <a:blip r:embed="rId8"/>
          <a:stretch/>
        </p:blipFill>
        <p:spPr>
          <a:xfrm>
            <a:off x="10467720" y="30933720"/>
            <a:ext cx="9405720" cy="7665480"/>
          </a:xfrm>
          <a:prstGeom prst="rect">
            <a:avLst/>
          </a:prstGeom>
          <a:ln>
            <a:noFill/>
          </a:ln>
        </p:spPr>
      </p:pic>
      <p:pic>
        <p:nvPicPr>
          <p:cNvPr id="56" name="Picture 6" descr=""/>
          <p:cNvPicPr/>
          <p:nvPr/>
        </p:nvPicPr>
        <p:blipFill>
          <a:blip r:embed="rId9"/>
          <a:stretch/>
        </p:blipFill>
        <p:spPr>
          <a:xfrm>
            <a:off x="-12294000" y="31605480"/>
            <a:ext cx="10061280" cy="7727040"/>
          </a:xfrm>
          <a:prstGeom prst="rect">
            <a:avLst/>
          </a:prstGeom>
          <a:ln>
            <a:noFill/>
          </a:ln>
        </p:spPr>
      </p:pic>
      <p:pic>
        <p:nvPicPr>
          <p:cNvPr id="57" name="Picture 7" descr=""/>
          <p:cNvPicPr/>
          <p:nvPr/>
        </p:nvPicPr>
        <p:blipFill>
          <a:blip r:embed="rId10"/>
          <a:stretch/>
        </p:blipFill>
        <p:spPr>
          <a:xfrm>
            <a:off x="20283840" y="23130000"/>
            <a:ext cx="8794800" cy="7106040"/>
          </a:xfrm>
          <a:prstGeom prst="rect">
            <a:avLst/>
          </a:prstGeom>
          <a:ln>
            <a:noFill/>
          </a:ln>
        </p:spPr>
      </p:pic>
      <p:pic>
        <p:nvPicPr>
          <p:cNvPr id="58" name="Picture 8" descr=""/>
          <p:cNvPicPr/>
          <p:nvPr/>
        </p:nvPicPr>
        <p:blipFill>
          <a:blip r:embed="rId11"/>
          <a:stretch/>
        </p:blipFill>
        <p:spPr>
          <a:xfrm>
            <a:off x="697320" y="22977360"/>
            <a:ext cx="9946080" cy="7718040"/>
          </a:xfrm>
          <a:prstGeom prst="rect">
            <a:avLst/>
          </a:prstGeom>
          <a:ln>
            <a:noFill/>
          </a:ln>
        </p:spPr>
      </p:pic>
      <p:pic>
        <p:nvPicPr>
          <p:cNvPr id="59" name="Picture 11" descr=""/>
          <p:cNvPicPr/>
          <p:nvPr/>
        </p:nvPicPr>
        <p:blipFill>
          <a:blip r:embed="rId12"/>
          <a:stretch/>
        </p:blipFill>
        <p:spPr>
          <a:xfrm>
            <a:off x="15102360" y="16081560"/>
            <a:ext cx="14394600" cy="4498560"/>
          </a:xfrm>
          <a:prstGeom prst="rect">
            <a:avLst/>
          </a:prstGeom>
          <a:ln>
            <a:noFill/>
          </a:ln>
        </p:spPr>
      </p:pic>
      <p:pic>
        <p:nvPicPr>
          <p:cNvPr id="60" name="Picture 12" descr=""/>
          <p:cNvPicPr/>
          <p:nvPr/>
        </p:nvPicPr>
        <p:blipFill>
          <a:blip r:embed="rId13"/>
          <a:stretch/>
        </p:blipFill>
        <p:spPr>
          <a:xfrm>
            <a:off x="1298160" y="30991320"/>
            <a:ext cx="8837640" cy="7249320"/>
          </a:xfrm>
          <a:prstGeom prst="rect">
            <a:avLst/>
          </a:prstGeom>
          <a:ln>
            <a:noFill/>
          </a:ln>
        </p:spPr>
      </p:pic>
      <p:pic>
        <p:nvPicPr>
          <p:cNvPr id="61" name="Picture 13" descr=""/>
          <p:cNvPicPr/>
          <p:nvPr/>
        </p:nvPicPr>
        <p:blipFill>
          <a:blip r:embed="rId14"/>
          <a:stretch/>
        </p:blipFill>
        <p:spPr>
          <a:xfrm>
            <a:off x="10938600" y="23194440"/>
            <a:ext cx="8730360" cy="7041960"/>
          </a:xfrm>
          <a:prstGeom prst="rect">
            <a:avLst/>
          </a:prstGeom>
          <a:ln>
            <a:noFill/>
          </a:ln>
        </p:spPr>
      </p:pic>
      <p:sp>
        <p:nvSpPr>
          <p:cNvPr id="62" name="CustomShape 10"/>
          <p:cNvSpPr/>
          <p:nvPr/>
        </p:nvSpPr>
        <p:spPr>
          <a:xfrm>
            <a:off x="15038280" y="15768000"/>
            <a:ext cx="14458680" cy="528732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63" name="Picture 16" descr=""/>
          <p:cNvPicPr/>
          <p:nvPr/>
        </p:nvPicPr>
        <p:blipFill>
          <a:blip r:embed="rId15"/>
          <a:stretch/>
        </p:blipFill>
        <p:spPr>
          <a:xfrm>
            <a:off x="23729400" y="39195720"/>
            <a:ext cx="2897280" cy="2897280"/>
          </a:xfrm>
          <a:prstGeom prst="rect">
            <a:avLst/>
          </a:prstGeom>
          <a:ln>
            <a:noFill/>
          </a:ln>
        </p:spPr>
      </p:pic>
      <p:pic>
        <p:nvPicPr>
          <p:cNvPr id="64" name="Picture 15" descr=""/>
          <p:cNvPicPr/>
          <p:nvPr/>
        </p:nvPicPr>
        <p:blipFill>
          <a:blip r:embed="rId16"/>
          <a:stretch/>
        </p:blipFill>
        <p:spPr>
          <a:xfrm>
            <a:off x="12175920" y="39195720"/>
            <a:ext cx="2897280" cy="2897280"/>
          </a:xfrm>
          <a:prstGeom prst="rect">
            <a:avLst/>
          </a:prstGeom>
          <a:ln>
            <a:noFill/>
          </a:ln>
        </p:spPr>
      </p:pic>
      <p:pic>
        <p:nvPicPr>
          <p:cNvPr id="65" name="Picture 18" descr=""/>
          <p:cNvPicPr/>
          <p:nvPr/>
        </p:nvPicPr>
        <p:blipFill>
          <a:blip r:embed="rId17"/>
          <a:stretch/>
        </p:blipFill>
        <p:spPr>
          <a:xfrm>
            <a:off x="17952480" y="39195720"/>
            <a:ext cx="2897280" cy="2897280"/>
          </a:xfrm>
          <a:prstGeom prst="rect">
            <a:avLst/>
          </a:prstGeom>
          <a:ln>
            <a:noFill/>
          </a:ln>
        </p:spPr>
      </p:pic>
      <p:pic>
        <p:nvPicPr>
          <p:cNvPr id="66" name="Picture 22" descr=""/>
          <p:cNvPicPr/>
          <p:nvPr/>
        </p:nvPicPr>
        <p:blipFill>
          <a:blip r:embed="rId18"/>
          <a:stretch/>
        </p:blipFill>
        <p:spPr>
          <a:xfrm>
            <a:off x="20840760" y="39190320"/>
            <a:ext cx="2897280" cy="2903040"/>
          </a:xfrm>
          <a:prstGeom prst="rect">
            <a:avLst/>
          </a:prstGeom>
          <a:ln>
            <a:noFill/>
          </a:ln>
        </p:spPr>
      </p:pic>
      <p:pic>
        <p:nvPicPr>
          <p:cNvPr id="67" name="Picture 23" descr=""/>
          <p:cNvPicPr/>
          <p:nvPr/>
        </p:nvPicPr>
        <p:blipFill>
          <a:blip r:embed="rId19"/>
          <a:stretch/>
        </p:blipFill>
        <p:spPr>
          <a:xfrm>
            <a:off x="26617680" y="39195720"/>
            <a:ext cx="2897280" cy="2897280"/>
          </a:xfrm>
          <a:prstGeom prst="rect">
            <a:avLst/>
          </a:prstGeom>
          <a:ln>
            <a:noFill/>
          </a:ln>
        </p:spPr>
      </p:pic>
      <p:pic>
        <p:nvPicPr>
          <p:cNvPr id="68" name="Picture 24" descr=""/>
          <p:cNvPicPr/>
          <p:nvPr/>
        </p:nvPicPr>
        <p:blipFill>
          <a:blip r:embed="rId20"/>
          <a:stretch/>
        </p:blipFill>
        <p:spPr>
          <a:xfrm>
            <a:off x="15064200" y="39195720"/>
            <a:ext cx="2897280" cy="2897280"/>
          </a:xfrm>
          <a:prstGeom prst="rect">
            <a:avLst/>
          </a:prstGeom>
          <a:ln>
            <a:noFill/>
          </a:ln>
        </p:spPr>
      </p:pic>
      <p:pic>
        <p:nvPicPr>
          <p:cNvPr id="69" name="Picture 20" descr=""/>
          <p:cNvPicPr/>
          <p:nvPr/>
        </p:nvPicPr>
        <p:blipFill>
          <a:blip r:embed="rId21"/>
          <a:stretch/>
        </p:blipFill>
        <p:spPr>
          <a:xfrm>
            <a:off x="9287640" y="39195720"/>
            <a:ext cx="2897280" cy="2897280"/>
          </a:xfrm>
          <a:prstGeom prst="rect">
            <a:avLst/>
          </a:prstGeom>
          <a:ln>
            <a:noFill/>
          </a:ln>
        </p:spPr>
      </p:pic>
      <p:pic>
        <p:nvPicPr>
          <p:cNvPr id="70" name="Picture 21" descr=""/>
          <p:cNvPicPr/>
          <p:nvPr/>
        </p:nvPicPr>
        <p:blipFill>
          <a:blip r:embed="rId22"/>
          <a:stretch/>
        </p:blipFill>
        <p:spPr>
          <a:xfrm>
            <a:off x="622440" y="39195720"/>
            <a:ext cx="2897280" cy="2897280"/>
          </a:xfrm>
          <a:prstGeom prst="rect">
            <a:avLst/>
          </a:prstGeom>
          <a:ln>
            <a:noFill/>
          </a:ln>
        </p:spPr>
      </p:pic>
      <p:pic>
        <p:nvPicPr>
          <p:cNvPr id="71" name="Picture 17" descr=""/>
          <p:cNvPicPr/>
          <p:nvPr/>
        </p:nvPicPr>
        <p:blipFill>
          <a:blip r:embed="rId23"/>
          <a:stretch/>
        </p:blipFill>
        <p:spPr>
          <a:xfrm>
            <a:off x="6399000" y="39195720"/>
            <a:ext cx="2897280" cy="2897280"/>
          </a:xfrm>
          <a:prstGeom prst="rect">
            <a:avLst/>
          </a:prstGeom>
          <a:ln>
            <a:noFill/>
          </a:ln>
        </p:spPr>
      </p:pic>
      <p:pic>
        <p:nvPicPr>
          <p:cNvPr id="72" name="Picture 19" descr=""/>
          <p:cNvPicPr/>
          <p:nvPr/>
        </p:nvPicPr>
        <p:blipFill>
          <a:blip r:embed="rId24"/>
          <a:stretch/>
        </p:blipFill>
        <p:spPr>
          <a:xfrm>
            <a:off x="3510720" y="39195720"/>
            <a:ext cx="2897280" cy="2897280"/>
          </a:xfrm>
          <a:prstGeom prst="rect">
            <a:avLst/>
          </a:prstGeom>
          <a:ln>
            <a:noFill/>
          </a:ln>
        </p:spPr>
      </p:pic>
      <p:sp>
        <p:nvSpPr>
          <p:cNvPr id="73" name="CustomShape 11"/>
          <p:cNvSpPr/>
          <p:nvPr/>
        </p:nvSpPr>
        <p:spPr>
          <a:xfrm>
            <a:off x="23832000" y="23040000"/>
            <a:ext cx="2088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TextShape 12"/>
          <p:cNvSpPr txBox="1"/>
          <p:nvPr/>
        </p:nvSpPr>
        <p:spPr>
          <a:xfrm>
            <a:off x="21364560" y="22896000"/>
            <a:ext cx="7075440" cy="430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Hyperband searching for augmentation parameters</a:t>
            </a:r>
            <a:endParaRPr b="0" lang="de-DE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CustomShape 13"/>
          <p:cNvSpPr/>
          <p:nvPr/>
        </p:nvSpPr>
        <p:spPr>
          <a:xfrm>
            <a:off x="23832000" y="30240000"/>
            <a:ext cx="2088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14"/>
          <p:cNvSpPr/>
          <p:nvPr/>
        </p:nvSpPr>
        <p:spPr>
          <a:xfrm>
            <a:off x="24120000" y="31464000"/>
            <a:ext cx="1800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TextShape 15"/>
          <p:cNvSpPr txBox="1"/>
          <p:nvPr/>
        </p:nvSpPr>
        <p:spPr>
          <a:xfrm>
            <a:off x="22284000" y="31176000"/>
            <a:ext cx="5364000" cy="430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repeated training of fixed configuration</a:t>
            </a:r>
            <a:endParaRPr b="0" lang="de-DE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CustomShape 16"/>
          <p:cNvSpPr/>
          <p:nvPr/>
        </p:nvSpPr>
        <p:spPr>
          <a:xfrm>
            <a:off x="24048000" y="30096000"/>
            <a:ext cx="1800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TextShape 17"/>
          <p:cNvSpPr txBox="1"/>
          <p:nvPr/>
        </p:nvSpPr>
        <p:spPr>
          <a:xfrm>
            <a:off x="24399000" y="30181680"/>
            <a:ext cx="875520" cy="373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epoch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18"/>
          <p:cNvSpPr/>
          <p:nvPr/>
        </p:nvSpPr>
        <p:spPr>
          <a:xfrm rot="16200000">
            <a:off x="19872000" y="34596000"/>
            <a:ext cx="1800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TextShape 19"/>
          <p:cNvSpPr txBox="1"/>
          <p:nvPr/>
        </p:nvSpPr>
        <p:spPr>
          <a:xfrm rot="16200000">
            <a:off x="19773720" y="34664040"/>
            <a:ext cx="1866240" cy="373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validation error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CustomShape 20"/>
          <p:cNvSpPr/>
          <p:nvPr/>
        </p:nvSpPr>
        <p:spPr>
          <a:xfrm>
            <a:off x="24264000" y="38016000"/>
            <a:ext cx="1800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TextShape 21"/>
          <p:cNvSpPr txBox="1"/>
          <p:nvPr/>
        </p:nvSpPr>
        <p:spPr>
          <a:xfrm>
            <a:off x="24696000" y="38101680"/>
            <a:ext cx="875520" cy="373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epoch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22"/>
          <p:cNvSpPr/>
          <p:nvPr/>
        </p:nvSpPr>
        <p:spPr>
          <a:xfrm rot="16200000">
            <a:off x="19476000" y="26820000"/>
            <a:ext cx="1800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TextShape 23"/>
          <p:cNvSpPr txBox="1"/>
          <p:nvPr/>
        </p:nvSpPr>
        <p:spPr>
          <a:xfrm rot="16200000">
            <a:off x="19341720" y="26240040"/>
            <a:ext cx="1866240" cy="373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validation error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24"/>
          <p:cNvSpPr/>
          <p:nvPr/>
        </p:nvSpPr>
        <p:spPr>
          <a:xfrm>
            <a:off x="14400000" y="23094000"/>
            <a:ext cx="2088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TextShape 25"/>
          <p:cNvSpPr txBox="1"/>
          <p:nvPr/>
        </p:nvSpPr>
        <p:spPr>
          <a:xfrm>
            <a:off x="11916000" y="22925160"/>
            <a:ext cx="7380000" cy="430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Hyperband searching for training/network parameters</a:t>
            </a:r>
            <a:endParaRPr b="0" lang="de-DE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26"/>
          <p:cNvSpPr/>
          <p:nvPr/>
        </p:nvSpPr>
        <p:spPr>
          <a:xfrm rot="16200000">
            <a:off x="10116000" y="26676000"/>
            <a:ext cx="1800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TextShape 27"/>
          <p:cNvSpPr txBox="1"/>
          <p:nvPr/>
        </p:nvSpPr>
        <p:spPr>
          <a:xfrm rot="16200000">
            <a:off x="10053720" y="26272080"/>
            <a:ext cx="1866240" cy="373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validation error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28"/>
          <p:cNvSpPr/>
          <p:nvPr/>
        </p:nvSpPr>
        <p:spPr>
          <a:xfrm>
            <a:off x="14472000" y="30024000"/>
            <a:ext cx="1800000" cy="2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TextShape 29"/>
          <p:cNvSpPr txBox="1"/>
          <p:nvPr/>
        </p:nvSpPr>
        <p:spPr>
          <a:xfrm>
            <a:off x="14967000" y="30109680"/>
            <a:ext cx="875520" cy="373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epoch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Uni_Poster03_E1_Office_A0_RGB_Office2002</Template>
  <TotalTime>11</TotalTime>
  <Application>LibreOffice/5.2.7.2$Linux_X86_64 LibreOffice_project/20m0$Build-2</Application>
  <Words>104</Words>
  <Paragraphs>20</Paragraphs>
  <Company>Uni Freiburg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2011-07-29T16:28:31Z</dcterms:created>
  <dc:creator>Mamba</dc:creator>
  <dc:description/>
  <dc:language>de-DE</dc:language>
  <cp:lastModifiedBy/>
  <cp:lastPrinted>2009-07-17T10:14:46Z</cp:lastPrinted>
  <dcterms:modified xsi:type="dcterms:W3CDTF">2018-02-09T10:22:30Z</dcterms:modified>
  <cp:revision>736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Uni Freiburg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